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9"/>
  </p:notesMasterIdLst>
  <p:sldIdLst>
    <p:sldId id="256" r:id="rId2"/>
    <p:sldId id="257" r:id="rId3"/>
    <p:sldId id="258" r:id="rId4"/>
    <p:sldId id="259" r:id="rId5"/>
    <p:sldId id="261" r:id="rId6"/>
    <p:sldId id="262" r:id="rId7"/>
    <p:sldId id="272" r:id="rId8"/>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9" d="100"/>
          <a:sy n="99" d="100"/>
        </p:scale>
        <p:origin x="-546" y="-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175120693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99060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b1e34f06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b1e34f06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1982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7d103d144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7d103d144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16507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80bad7b6b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80bad7b6b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3548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b1e34f06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b1e34f06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169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25e979acad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25e979acad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75576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897bf16b6b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897bf16b6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9104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683900"/>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1800" dirty="0">
                <a:latin typeface="Times New Roman" pitchFamily="18" charset="0"/>
                <a:cs typeface="Times New Roman" pitchFamily="18" charset="0"/>
              </a:rPr>
              <a:t>OXGYEN ADMINISTRATION</a:t>
            </a:r>
          </a:p>
        </p:txBody>
      </p:sp>
      <p:sp>
        <p:nvSpPr>
          <p:cNvPr id="55" name="Google Shape;55;p13"/>
          <p:cNvSpPr txBox="1">
            <a:spLocks noGrp="1"/>
          </p:cNvSpPr>
          <p:nvPr>
            <p:ph type="subTitle" idx="1"/>
          </p:nvPr>
        </p:nvSpPr>
        <p:spPr>
          <a:xfrm>
            <a:off x="308008" y="2868200"/>
            <a:ext cx="8138242" cy="1048800"/>
          </a:xfrm>
          <a:prstGeom prst="rect">
            <a:avLst/>
          </a:prstGeom>
        </p:spPr>
        <p:txBody>
          <a:bodyPr spcFirstLastPara="1" wrap="square" lIns="91425" tIns="91425" rIns="91425" bIns="91425" anchor="t" anchorCtr="0">
            <a:noAutofit/>
          </a:bodyPr>
          <a:lstStyle/>
          <a:p>
            <a:pPr marL="0" lvl="0" indent="0" algn="ctr" rtl="0">
              <a:lnSpc>
                <a:spcPct val="200000"/>
              </a:lnSpc>
              <a:spcBef>
                <a:spcPts val="0"/>
              </a:spcBef>
              <a:spcAft>
                <a:spcPts val="0"/>
              </a:spcAft>
              <a:buNone/>
            </a:pPr>
            <a:r>
              <a:rPr lang="en-US" sz="1800" dirty="0">
                <a:latin typeface="Times New Roman" pitchFamily="18" charset="0"/>
                <a:cs typeface="Times New Roman" pitchFamily="18" charset="0"/>
              </a:rPr>
              <a:t>Student’s Name</a:t>
            </a:r>
          </a:p>
          <a:p>
            <a:pPr marL="0" lvl="0" indent="0" algn="ctr" rtl="0">
              <a:lnSpc>
                <a:spcPct val="200000"/>
              </a:lnSpc>
              <a:spcBef>
                <a:spcPts val="0"/>
              </a:spcBef>
              <a:spcAft>
                <a:spcPts val="0"/>
              </a:spcAft>
              <a:buNone/>
            </a:pPr>
            <a:r>
              <a:rPr lang="en-US" sz="1800" dirty="0">
                <a:latin typeface="Times New Roman" pitchFamily="18" charset="0"/>
                <a:cs typeface="Times New Roman" pitchFamily="18" charset="0"/>
              </a:rPr>
              <a:t>Course title</a:t>
            </a:r>
          </a:p>
          <a:p>
            <a:pPr marL="0" lvl="0" indent="0" algn="ctr" rtl="0">
              <a:lnSpc>
                <a:spcPct val="200000"/>
              </a:lnSpc>
              <a:spcBef>
                <a:spcPts val="0"/>
              </a:spcBef>
              <a:spcAft>
                <a:spcPts val="0"/>
              </a:spcAft>
              <a:buNone/>
            </a:pPr>
            <a:r>
              <a:rPr lang="en-US" sz="1800" dirty="0">
                <a:latin typeface="Times New Roman" pitchFamily="18" charset="0"/>
                <a:cs typeface="Times New Roman" pitchFamily="18" charset="0"/>
              </a:rPr>
              <a:t>Date </a:t>
            </a:r>
            <a:endParaRPr sz="18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Google Shape;60;p14"/>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None/>
            </a:pPr>
            <a:r>
              <a:rPr lang="en-US" dirty="0"/>
              <a:t>The best device for oxygen administration</a:t>
            </a:r>
            <a:endParaRPr dirty="0"/>
          </a:p>
        </p:txBody>
      </p:sp>
      <p:sp>
        <p:nvSpPr>
          <p:cNvPr id="61" name="Google Shape;61;p14"/>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sz="2000" dirty="0">
                <a:latin typeface="Times New Roman" pitchFamily="18" charset="0"/>
                <a:cs typeface="Times New Roman" pitchFamily="18" charset="0"/>
              </a:rPr>
              <a:t>Various devices for oxygen administration exist however, the existing evidence has shown that nasal cannula is the most ideal oxygen delivery device (</a:t>
            </a:r>
            <a:r>
              <a:rPr lang="en-US" sz="2000" dirty="0" err="1">
                <a:latin typeface="Times New Roman" pitchFamily="18" charset="0"/>
                <a:cs typeface="Times New Roman" pitchFamily="18" charset="0"/>
              </a:rPr>
              <a:t>Scheeren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Belda</a:t>
            </a:r>
            <a:r>
              <a:rPr lang="en-US" sz="2000" dirty="0">
                <a:latin typeface="Times New Roman" pitchFamily="18" charset="0"/>
                <a:cs typeface="Times New Roman" pitchFamily="18" charset="0"/>
              </a:rPr>
              <a:t> &amp; </a:t>
            </a:r>
            <a:r>
              <a:rPr lang="en-US" sz="2000" dirty="0" err="1">
                <a:latin typeface="Times New Roman" pitchFamily="18" charset="0"/>
                <a:cs typeface="Times New Roman" pitchFamily="18" charset="0"/>
              </a:rPr>
              <a:t>Perel</a:t>
            </a:r>
            <a:r>
              <a:rPr lang="en-US" sz="2000" dirty="0">
                <a:latin typeface="Times New Roman" pitchFamily="18" charset="0"/>
                <a:cs typeface="Times New Roman" pitchFamily="18" charset="0"/>
              </a:rPr>
              <a:t>, 2018</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a:p>
            <a:pPr>
              <a:buFont typeface="Wingdings" pitchFamily="2" charset="2"/>
              <a:buChar char="Ø"/>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nasal cannula is the best because unlike other devices that are used for oxygen delivery, the nasal cannula is tolerated by all patients since it delivers oxygen at prescribed </a:t>
            </a:r>
            <a:r>
              <a:rPr lang="en-US" sz="2000" dirty="0" smtClean="0">
                <a:latin typeface="Times New Roman" pitchFamily="18" charset="0"/>
                <a:cs typeface="Times New Roman" pitchFamily="18" charset="0"/>
              </a:rPr>
              <a:t>levels.</a:t>
            </a:r>
            <a:endParaRPr lang="en-US" sz="2000" dirty="0">
              <a:latin typeface="Times New Roman" pitchFamily="18" charset="0"/>
              <a:cs typeface="Times New Roman" pitchFamily="18" charset="0"/>
            </a:endParaRPr>
          </a:p>
          <a:p>
            <a:pPr>
              <a:buFont typeface="Wingdings" pitchFamily="2" charset="2"/>
              <a:buChar char="Ø"/>
            </a:pPr>
            <a:r>
              <a:rPr lang="en-US" sz="2000" dirty="0" err="1" smtClean="0">
                <a:latin typeface="Times New Roman" pitchFamily="18" charset="0"/>
                <a:cs typeface="Times New Roman" pitchFamily="18" charset="0"/>
              </a:rPr>
              <a:t>Furthermore,with</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nasal cannula, a FiO2 of 24-44% which is the standard amount of oxygen that can go through nasal cannulas is delivered to the patient at a supply flow ranging from 1 to 8 liters per minute (</a:t>
            </a:r>
            <a:r>
              <a:rPr lang="en-US" sz="2000" dirty="0" err="1">
                <a:latin typeface="Times New Roman" pitchFamily="18" charset="0"/>
                <a:cs typeface="Times New Roman" pitchFamily="18" charset="0"/>
              </a:rPr>
              <a:t>Scheeren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Belda</a:t>
            </a:r>
            <a:r>
              <a:rPr lang="en-US" sz="2000" dirty="0">
                <a:latin typeface="Times New Roman" pitchFamily="18" charset="0"/>
                <a:cs typeface="Times New Roman" pitchFamily="18" charset="0"/>
              </a:rPr>
              <a:t> &amp; </a:t>
            </a:r>
            <a:r>
              <a:rPr lang="en-US" sz="2000" dirty="0" err="1">
                <a:latin typeface="Times New Roman" pitchFamily="18" charset="0"/>
                <a:cs typeface="Times New Roman" pitchFamily="18" charset="0"/>
              </a:rPr>
              <a:t>Perel</a:t>
            </a:r>
            <a:r>
              <a:rPr lang="en-US" sz="2000" dirty="0">
                <a:latin typeface="Times New Roman" pitchFamily="18" charset="0"/>
                <a:cs typeface="Times New Roman" pitchFamily="18" charset="0"/>
              </a:rPr>
              <a:t>, 2018). </a:t>
            </a:r>
          </a:p>
          <a:p>
            <a:pPr marL="457200" lvl="0" indent="-355600" algn="l" rtl="0">
              <a:spcBef>
                <a:spcPts val="1600"/>
              </a:spcBef>
              <a:spcAft>
                <a:spcPts val="0"/>
              </a:spcAft>
              <a:buSzPts val="2000"/>
              <a:buChar char="●"/>
            </a:pPr>
            <a:endParaRPr dirty="0"/>
          </a:p>
          <a:p>
            <a:pPr marL="0" lvl="0" indent="0" algn="l" rtl="0">
              <a:spcBef>
                <a:spcPts val="1600"/>
              </a:spcBef>
              <a:spcAft>
                <a:spcPts val="1600"/>
              </a:spcAft>
              <a:buNone/>
            </a:pP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US" dirty="0"/>
              <a:t>Indication for oxygen administration</a:t>
            </a:r>
            <a:endParaRPr dirty="0"/>
          </a:p>
        </p:txBody>
      </p:sp>
      <p:sp>
        <p:nvSpPr>
          <p:cNvPr id="67" name="Google Shape;67;p15"/>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dirty="0">
                <a:latin typeface="Times New Roman" pitchFamily="18" charset="0"/>
                <a:cs typeface="Times New Roman" pitchFamily="18" charset="0"/>
              </a:rPr>
              <a:t>Oxygen should be administered to all patients experiencing hypoxemia. Hypoxemia is indicated by low levels of oxygen in the body. </a:t>
            </a:r>
            <a:r>
              <a:rPr lang="en-US" dirty="0">
                <a:latin typeface="Times New Roman" pitchFamily="18" charset="0"/>
                <a:cs typeface="Times New Roman" pitchFamily="18" charset="0"/>
              </a:rPr>
              <a:t>Therefore, to boost the oxygen levels in such patient’s bodies, they must be administered with oxygen. </a:t>
            </a:r>
            <a:endParaRPr lang="en-US" dirty="0" smtClean="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Also</a:t>
            </a:r>
            <a:r>
              <a:rPr lang="en-US" dirty="0">
                <a:latin typeface="Times New Roman" pitchFamily="18" charset="0"/>
                <a:cs typeface="Times New Roman" pitchFamily="18" charset="0"/>
              </a:rPr>
              <a:t>, all patients with acute stroke should be administered with oxygen. </a:t>
            </a:r>
            <a:r>
              <a:rPr lang="en-US" dirty="0">
                <a:latin typeface="Times New Roman" pitchFamily="18" charset="0"/>
                <a:cs typeface="Times New Roman" pitchFamily="18" charset="0"/>
              </a:rPr>
              <a:t>Acute stroke is caused by the bursting of the artery supplying blood to the brain leading to brain impairment. </a:t>
            </a:r>
            <a:r>
              <a:rPr lang="en-US" dirty="0">
                <a:latin typeface="Times New Roman" pitchFamily="18" charset="0"/>
                <a:cs typeface="Times New Roman" pitchFamily="18" charset="0"/>
              </a:rPr>
              <a:t>Since the brain controls the breathing system, patients with stroke do not have a sufficient supply of </a:t>
            </a:r>
            <a:r>
              <a:rPr lang="en-US" dirty="0" smtClean="0">
                <a:latin typeface="Times New Roman" pitchFamily="18" charset="0"/>
                <a:cs typeface="Times New Roman" pitchFamily="18" charset="0"/>
              </a:rPr>
              <a:t>oxygen.</a:t>
            </a:r>
            <a:endParaRPr lang="en-US" dirty="0">
              <a:latin typeface="Times New Roman" pitchFamily="18" charset="0"/>
              <a:cs typeface="Times New Roman" pitchFamily="18" charset="0"/>
            </a:endParaRPr>
          </a:p>
          <a:p>
            <a:pPr>
              <a:buFont typeface="Wingdings" pitchFamily="2" charset="2"/>
              <a:buChar char="Ø"/>
            </a:pPr>
            <a:r>
              <a:rPr lang="en-US" dirty="0" smtClean="0">
                <a:latin typeface="Times New Roman" pitchFamily="18" charset="0"/>
                <a:cs typeface="Times New Roman" pitchFamily="18" charset="0"/>
              </a:rPr>
              <a:t>Moreover</a:t>
            </a:r>
            <a:r>
              <a:rPr lang="en-US" dirty="0">
                <a:latin typeface="Times New Roman" pitchFamily="18" charset="0"/>
                <a:cs typeface="Times New Roman" pitchFamily="18" charset="0"/>
              </a:rPr>
              <a:t>, patients with hemodynamic insufficiency should be administered with oxygen. </a:t>
            </a:r>
            <a:r>
              <a:rPr lang="en-US" dirty="0">
                <a:latin typeface="Times New Roman" pitchFamily="18" charset="0"/>
                <a:cs typeface="Times New Roman" pitchFamily="18" charset="0"/>
              </a:rPr>
              <a:t>Hemodynamic insufficiency happens when a patient experiences heart failure and circulatory failure (</a:t>
            </a:r>
            <a:r>
              <a:rPr lang="en-US" dirty="0" err="1">
                <a:latin typeface="Times New Roman" pitchFamily="18" charset="0"/>
                <a:cs typeface="Times New Roman" pitchFamily="18" charset="0"/>
              </a:rPr>
              <a:t>Scheeren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Belda</a:t>
            </a:r>
            <a:r>
              <a:rPr lang="en-US" dirty="0">
                <a:latin typeface="Times New Roman" pitchFamily="18" charset="0"/>
                <a:cs typeface="Times New Roman" pitchFamily="18" charset="0"/>
              </a:rPr>
              <a:t> &amp; </a:t>
            </a:r>
            <a:r>
              <a:rPr lang="en-US" dirty="0" err="1">
                <a:latin typeface="Times New Roman" pitchFamily="18" charset="0"/>
                <a:cs typeface="Times New Roman" pitchFamily="18" charset="0"/>
              </a:rPr>
              <a:t>Perel</a:t>
            </a:r>
            <a:r>
              <a:rPr lang="en-US" dirty="0">
                <a:latin typeface="Times New Roman" pitchFamily="18" charset="0"/>
                <a:cs typeface="Times New Roman" pitchFamily="18" charset="0"/>
              </a:rPr>
              <a:t>, 2018). </a:t>
            </a:r>
          </a:p>
          <a:p>
            <a:pPr marL="457200" lvl="0" indent="-342900" algn="l" rtl="0">
              <a:spcBef>
                <a:spcPts val="0"/>
              </a:spcBef>
              <a:spcAft>
                <a:spcPts val="0"/>
              </a:spcAft>
              <a:buSzPts val="1800"/>
              <a:buChar char="●"/>
            </a:pPr>
            <a:endParaRPr dirty="0">
              <a:latin typeface="Times New Roman" pitchFamily="18" charset="0"/>
              <a:cs typeface="Times New Roman" pitchFamily="18" charset="0"/>
            </a:endParaRPr>
          </a:p>
          <a:p>
            <a:pPr marL="457200" lvl="0" indent="0" algn="l" rtl="0">
              <a:spcBef>
                <a:spcPts val="1600"/>
              </a:spcBef>
              <a:spcAft>
                <a:spcPts val="0"/>
              </a:spcAft>
              <a:buClr>
                <a:schemeClr val="dk1"/>
              </a:buClr>
              <a:buSzPts val="1100"/>
              <a:buFont typeface="Arial"/>
              <a:buNone/>
            </a:pPr>
            <a:endParaRPr dirty="0">
              <a:latin typeface="Times New Roman" pitchFamily="18" charset="0"/>
              <a:cs typeface="Times New Roman" pitchFamily="18" charset="0"/>
            </a:endParaRPr>
          </a:p>
          <a:p>
            <a:pPr marL="0" lvl="0" indent="0" algn="l" rtl="0">
              <a:spcBef>
                <a:spcPts val="1600"/>
              </a:spcBef>
              <a:spcAft>
                <a:spcPts val="0"/>
              </a:spcAft>
              <a:buNone/>
            </a:pPr>
            <a:endParaRPr dirty="0">
              <a:latin typeface="Times New Roman" pitchFamily="18" charset="0"/>
              <a:cs typeface="Times New Roman" pitchFamily="18" charset="0"/>
            </a:endParaRPr>
          </a:p>
          <a:p>
            <a:pPr marL="0" lvl="0" indent="0" algn="l" rtl="0">
              <a:spcBef>
                <a:spcPts val="1600"/>
              </a:spcBef>
              <a:spcAft>
                <a:spcPts val="0"/>
              </a:spcAft>
              <a:buNone/>
            </a:pPr>
            <a:endParaRPr dirty="0">
              <a:latin typeface="Times New Roman" pitchFamily="18" charset="0"/>
              <a:cs typeface="Times New Roman" pitchFamily="18" charset="0"/>
            </a:endParaRPr>
          </a:p>
          <a:p>
            <a:pPr marL="0" lvl="0" indent="0" algn="l" rtl="0">
              <a:spcBef>
                <a:spcPts val="1600"/>
              </a:spcBef>
              <a:spcAft>
                <a:spcPts val="0"/>
              </a:spcAft>
              <a:buNone/>
            </a:pPr>
            <a:endParaRPr dirty="0">
              <a:latin typeface="Times New Roman" pitchFamily="18" charset="0"/>
              <a:cs typeface="Times New Roman" pitchFamily="18" charset="0"/>
            </a:endParaRPr>
          </a:p>
          <a:p>
            <a:pPr marL="0" lvl="0" indent="457200" algn="l" rtl="0">
              <a:spcBef>
                <a:spcPts val="1600"/>
              </a:spcBef>
              <a:spcAft>
                <a:spcPts val="0"/>
              </a:spcAft>
              <a:buNone/>
            </a:pPr>
            <a:endParaRPr dirty="0">
              <a:latin typeface="Times New Roman" pitchFamily="18" charset="0"/>
              <a:cs typeface="Times New Roman" pitchFamily="18" charset="0"/>
            </a:endParaRPr>
          </a:p>
          <a:p>
            <a:pPr marL="0" lvl="0" indent="0" algn="l" rtl="0">
              <a:spcBef>
                <a:spcPts val="1600"/>
              </a:spcBef>
              <a:spcAft>
                <a:spcPts val="1600"/>
              </a:spcAft>
              <a:buNone/>
            </a:pPr>
            <a:r>
              <a:rPr lang="en" dirty="0">
                <a:latin typeface="Times New Roman" pitchFamily="18" charset="0"/>
                <a:cs typeface="Times New Roman" pitchFamily="18" charset="0"/>
              </a:rPr>
              <a:t>   </a:t>
            </a:r>
            <a:endParaRPr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US" dirty="0"/>
              <a:t>Contraindication of oxygen administration</a:t>
            </a:r>
            <a:endParaRPr dirty="0"/>
          </a:p>
        </p:txBody>
      </p:sp>
      <p:sp>
        <p:nvSpPr>
          <p:cNvPr id="73" name="Google Shape;73;p16"/>
          <p:cNvSpPr txBox="1">
            <a:spLocks noGrp="1"/>
          </p:cNvSpPr>
          <p:nvPr>
            <p:ph type="body" idx="1"/>
          </p:nvPr>
        </p:nvSpPr>
        <p:spPr>
          <a:xfrm>
            <a:off x="311700" y="1152475"/>
            <a:ext cx="8520600" cy="3691800"/>
          </a:xfrm>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dirty="0">
                <a:latin typeface="Times New Roman" pitchFamily="18" charset="0"/>
                <a:cs typeface="Times New Roman" pitchFamily="18" charset="0"/>
              </a:rPr>
              <a:t>High fever is one of the contraindications of oxygen administration. Fever is normally contraindicated because of a higher risk of seizures.  </a:t>
            </a:r>
          </a:p>
          <a:p>
            <a:pPr>
              <a:buFont typeface="Wingdings" pitchFamily="2" charset="2"/>
              <a:buChar char="Ø"/>
            </a:pPr>
            <a:r>
              <a:rPr lang="en-US" dirty="0">
                <a:latin typeface="Times New Roman" pitchFamily="18" charset="0"/>
                <a:cs typeface="Times New Roman" pitchFamily="18" charset="0"/>
              </a:rPr>
              <a:t>Also, Eustachian tube dysfunction is another contraindication of oxygen administration. Eustachian tube dysfunction is normally contradicted because of Barotrauma to the tympanic membrane.</a:t>
            </a:r>
          </a:p>
          <a:p>
            <a:pPr>
              <a:buFont typeface="Wingdings" pitchFamily="2" charset="2"/>
              <a:buChar char="Ø"/>
            </a:pPr>
            <a:r>
              <a:rPr lang="en-US" dirty="0">
                <a:latin typeface="Times New Roman" pitchFamily="18" charset="0"/>
                <a:cs typeface="Times New Roman" pitchFamily="18" charset="0"/>
              </a:rPr>
              <a:t>Moreover, Chronic obstructive pulmonary disease (COPD) is another contraindication of oxygen administration. The COPD is normally contradicted during oxygen administration because of the loss of hypoxic drive to breathe.</a:t>
            </a:r>
          </a:p>
          <a:p>
            <a:pPr>
              <a:buFont typeface="Wingdings" pitchFamily="2" charset="2"/>
              <a:buChar char="Ø"/>
            </a:pPr>
            <a:r>
              <a:rPr lang="en-US" dirty="0">
                <a:latin typeface="Times New Roman" pitchFamily="18" charset="0"/>
                <a:cs typeface="Times New Roman" pitchFamily="18" charset="0"/>
              </a:rPr>
              <a:t> </a:t>
            </a:r>
          </a:p>
          <a:p>
            <a:pPr marL="114300" lvl="0" indent="0" algn="l" rtl="0">
              <a:spcBef>
                <a:spcPts val="0"/>
              </a:spcBef>
              <a:spcAft>
                <a:spcPts val="0"/>
              </a:spcAft>
              <a:buSzPts val="1800"/>
              <a:buNone/>
            </a:pPr>
            <a:endParaRPr sz="2000" b="1"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457200" algn="l" rtl="0">
              <a:spcBef>
                <a:spcPts val="1600"/>
              </a:spcBef>
              <a:spcAft>
                <a:spcPts val="0"/>
              </a:spcAft>
              <a:buNone/>
            </a:pPr>
            <a:endParaRPr dirty="0"/>
          </a:p>
          <a:p>
            <a:pPr marL="0" lvl="0" indent="0" algn="l" rtl="0">
              <a:spcBef>
                <a:spcPts val="1600"/>
              </a:spcBef>
              <a:spcAft>
                <a:spcPts val="1600"/>
              </a:spcAft>
              <a:buNone/>
            </a:pPr>
            <a:r>
              <a:rPr lang="en" dirty="0"/>
              <a:t>   </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8"/>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US" dirty="0"/>
              <a:t>Side effects of oxygen administration</a:t>
            </a:r>
            <a:endParaRPr dirty="0"/>
          </a:p>
        </p:txBody>
      </p:sp>
      <p:sp>
        <p:nvSpPr>
          <p:cNvPr id="86" name="Google Shape;86;p18"/>
          <p:cNvSpPr txBox="1">
            <a:spLocks noGrp="1"/>
          </p:cNvSpPr>
          <p:nvPr>
            <p:ph type="body" idx="1"/>
          </p:nvPr>
        </p:nvSpPr>
        <p:spPr>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sz="2000" dirty="0">
                <a:latin typeface="Times New Roman" pitchFamily="18" charset="0"/>
                <a:cs typeface="Times New Roman" pitchFamily="18" charset="0"/>
              </a:rPr>
              <a:t>A dry and bloody nose is the main side effect of oxygen administration. Nose bleeding is likely to result during oxygen administration because oxygen is administered through the nose using the nasal cannula (</a:t>
            </a:r>
            <a:r>
              <a:rPr lang="en-US" sz="2000" dirty="0" err="1">
                <a:latin typeface="Times New Roman" pitchFamily="18" charset="0"/>
                <a:cs typeface="Times New Roman" pitchFamily="18" charset="0"/>
              </a:rPr>
              <a:t>Scheeren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Belda</a:t>
            </a:r>
            <a:r>
              <a:rPr lang="en-US" sz="2000" dirty="0">
                <a:latin typeface="Times New Roman" pitchFamily="18" charset="0"/>
                <a:cs typeface="Times New Roman" pitchFamily="18" charset="0"/>
              </a:rPr>
              <a:t> &amp; </a:t>
            </a:r>
            <a:r>
              <a:rPr lang="en-US" sz="2000" dirty="0" err="1">
                <a:latin typeface="Times New Roman" pitchFamily="18" charset="0"/>
                <a:cs typeface="Times New Roman" pitchFamily="18" charset="0"/>
              </a:rPr>
              <a:t>Perel</a:t>
            </a:r>
            <a:r>
              <a:rPr lang="en-US" sz="2000" dirty="0">
                <a:latin typeface="Times New Roman" pitchFamily="18" charset="0"/>
                <a:cs typeface="Times New Roman" pitchFamily="18" charset="0"/>
              </a:rPr>
              <a:t>, 2018). </a:t>
            </a:r>
          </a:p>
          <a:p>
            <a:pPr>
              <a:buFont typeface="Wingdings" pitchFamily="2" charset="2"/>
              <a:buChar char="Ø"/>
            </a:pPr>
            <a:r>
              <a:rPr lang="en-US" sz="2000" dirty="0">
                <a:latin typeface="Times New Roman" pitchFamily="18" charset="0"/>
                <a:cs typeface="Times New Roman" pitchFamily="18" charset="0"/>
              </a:rPr>
              <a:t>Irritation of skin around the cannula is another side effect of oxygen administration. the long time that the cannula is kept open when oxygen is administered makes the cannula skin to start irritating. </a:t>
            </a:r>
          </a:p>
          <a:p>
            <a:pPr>
              <a:buFont typeface="Wingdings" pitchFamily="2" charset="2"/>
              <a:buChar char="Ø"/>
            </a:pPr>
            <a:r>
              <a:rPr lang="en-US" sz="2000" dirty="0">
                <a:latin typeface="Times New Roman" pitchFamily="18" charset="0"/>
                <a:cs typeface="Times New Roman" pitchFamily="18" charset="0"/>
              </a:rPr>
              <a:t>A patient may also start feeling tired and drowsy because of the long hours that he or she is expected to sleep when oxygen is being administered to him.</a:t>
            </a:r>
          </a:p>
          <a:p>
            <a:pPr>
              <a:buFont typeface="Wingdings" pitchFamily="2" charset="2"/>
              <a:buChar char="Ø"/>
            </a:pPr>
            <a:r>
              <a:rPr lang="en-US" sz="2000" dirty="0">
                <a:latin typeface="Times New Roman" pitchFamily="18" charset="0"/>
                <a:cs typeface="Times New Roman" pitchFamily="18" charset="0"/>
              </a:rPr>
              <a:t> </a:t>
            </a:r>
          </a:p>
          <a:p>
            <a:pPr marL="0" lvl="0" indent="0" algn="l" rtl="0">
              <a:spcBef>
                <a:spcPts val="1600"/>
              </a:spcBef>
              <a:spcAft>
                <a:spcPts val="0"/>
              </a:spcAft>
              <a:buNone/>
            </a:pPr>
            <a:r>
              <a:rPr lang="en" dirty="0"/>
              <a:t>		</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311700" y="202019"/>
            <a:ext cx="8520600" cy="950456"/>
          </a:xfrm>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457200" lvl="0" indent="457200" algn="l" rtl="0">
              <a:spcBef>
                <a:spcPts val="0"/>
              </a:spcBef>
              <a:spcAft>
                <a:spcPts val="0"/>
              </a:spcAft>
              <a:buClr>
                <a:schemeClr val="dk1"/>
              </a:buClr>
              <a:buSzPts val="1100"/>
              <a:buFont typeface="Arial"/>
              <a:buNone/>
            </a:pPr>
            <a:r>
              <a:rPr lang="en-US" dirty="0"/>
              <a:t>Advantages and disadvantages of oxygen </a:t>
            </a:r>
            <a:r>
              <a:rPr lang="en-US" dirty="0" err="1"/>
              <a:t>adm.</a:t>
            </a:r>
            <a:r>
              <a:rPr lang="en-US" dirty="0"/>
              <a:t> </a:t>
            </a:r>
            <a:endParaRPr dirty="0"/>
          </a:p>
        </p:txBody>
      </p:sp>
      <p:sp>
        <p:nvSpPr>
          <p:cNvPr id="92" name="Google Shape;92;p19"/>
          <p:cNvSpPr txBox="1">
            <a:spLocks noGrp="1"/>
          </p:cNvSpPr>
          <p:nvPr>
            <p:ph type="body" idx="1"/>
          </p:nvPr>
        </p:nvSpPr>
        <p:spPr>
          <a:prstGeom prst="rect">
            <a:avLst/>
          </a:prstGeom>
          <a:solidFill>
            <a:srgbClr val="FFF2CC"/>
          </a:solidFill>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a:buFont typeface="Wingdings" pitchFamily="2" charset="2"/>
              <a:buChar char="Ø"/>
            </a:pPr>
            <a:r>
              <a:rPr lang="en-US" dirty="0">
                <a:latin typeface="Times New Roman" pitchFamily="18" charset="0"/>
                <a:cs typeface="Times New Roman" pitchFamily="18" charset="0"/>
              </a:rPr>
              <a:t>One of the advantages of oxygen administration is saving lives (</a:t>
            </a:r>
            <a:r>
              <a:rPr lang="en-US" dirty="0" err="1">
                <a:latin typeface="Times New Roman" pitchFamily="18" charset="0"/>
                <a:cs typeface="Times New Roman" pitchFamily="18" charset="0"/>
              </a:rPr>
              <a:t>Scheeren</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Belda</a:t>
            </a:r>
            <a:r>
              <a:rPr lang="en-US" dirty="0">
                <a:latin typeface="Times New Roman" pitchFamily="18" charset="0"/>
                <a:cs typeface="Times New Roman" pitchFamily="18" charset="0"/>
              </a:rPr>
              <a:t> &amp; </a:t>
            </a:r>
            <a:r>
              <a:rPr lang="en-US" dirty="0" err="1">
                <a:latin typeface="Times New Roman" pitchFamily="18" charset="0"/>
                <a:cs typeface="Times New Roman" pitchFamily="18" charset="0"/>
              </a:rPr>
              <a:t>Perel</a:t>
            </a:r>
            <a:r>
              <a:rPr lang="en-US" dirty="0">
                <a:latin typeface="Times New Roman" pitchFamily="18" charset="0"/>
                <a:cs typeface="Times New Roman" pitchFamily="18" charset="0"/>
              </a:rPr>
              <a:t>, 2018). Patients with low levels of oxygen in the blood are at high risk of losing their levels. Therefore, administering oxygen will help save the lives of such patients. </a:t>
            </a:r>
          </a:p>
          <a:p>
            <a:pPr>
              <a:buFont typeface="Wingdings" pitchFamily="2" charset="2"/>
              <a:buChar char="Ø"/>
            </a:pPr>
            <a:r>
              <a:rPr lang="en-US" dirty="0">
                <a:latin typeface="Times New Roman" pitchFamily="18" charset="0"/>
                <a:cs typeface="Times New Roman" pitchFamily="18" charset="0"/>
              </a:rPr>
              <a:t>However, the administration of oxygen is disadvantageous because it creates a feeling of isolation. Normally, the patients in need of oxygen administration are separated from the rest of the patients in the hospital. </a:t>
            </a:r>
          </a:p>
          <a:p>
            <a:pPr marL="457200" lvl="0" indent="0" algn="l" rtl="0">
              <a:spcBef>
                <a:spcPts val="1600"/>
              </a:spcBef>
              <a:spcAft>
                <a:spcPts val="0"/>
              </a:spcAft>
              <a:buNone/>
            </a:pPr>
            <a:endParaRPr sz="2400" b="1" dirty="0"/>
          </a:p>
          <a:p>
            <a:pPr marL="457200" lvl="0" indent="-381000" algn="l" rtl="0">
              <a:spcBef>
                <a:spcPts val="1600"/>
              </a:spcBef>
              <a:spcAft>
                <a:spcPts val="0"/>
              </a:spcAft>
              <a:buSzPts val="2400"/>
              <a:buChar char="●"/>
            </a:pPr>
            <a:endParaRPr sz="2400" b="1" dirty="0"/>
          </a:p>
          <a:p>
            <a:pPr marL="0" lvl="0" indent="0" algn="l" rtl="0">
              <a:spcBef>
                <a:spcPts val="1600"/>
              </a:spcBef>
              <a:spcAft>
                <a:spcPts val="0"/>
              </a:spcAft>
              <a:buNone/>
            </a:pPr>
            <a:endParaRPr dirty="0"/>
          </a:p>
          <a:p>
            <a:pPr marL="0" lvl="0" indent="0" algn="l" rtl="0">
              <a:spcBef>
                <a:spcPts val="1600"/>
              </a:spcBef>
              <a:spcAft>
                <a:spcPts val="0"/>
              </a:spcAft>
              <a:buNone/>
            </a:pPr>
            <a:endParaRPr dirty="0"/>
          </a:p>
          <a:p>
            <a:pPr marL="0" lvl="0" indent="457200" algn="l" rtl="0">
              <a:spcBef>
                <a:spcPts val="1600"/>
              </a:spcBef>
              <a:spcAft>
                <a:spcPts val="0"/>
              </a:spcAft>
              <a:buNone/>
            </a:pPr>
            <a:endParaRPr dirty="0"/>
          </a:p>
          <a:p>
            <a:pPr marL="0" lvl="0" indent="0" algn="l" rtl="0">
              <a:spcBef>
                <a:spcPts val="1600"/>
              </a:spcBef>
              <a:spcAft>
                <a:spcPts val="1600"/>
              </a:spcAft>
              <a:buNone/>
            </a:pP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29"/>
          <p:cNvSpPr txBox="1">
            <a:spLocks noGrp="1"/>
          </p:cNvSpPr>
          <p:nvPr>
            <p:ph type="title"/>
          </p:nvPr>
        </p:nvSpPr>
        <p:spPr>
          <a:prstGeom prst="rect">
            <a:avLst/>
          </a:prstGeom>
          <a:ln w="9525" cap="flat" cmpd="sng">
            <a:solidFill>
              <a:srgbClr val="FF99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dirty="0"/>
              <a:t>R</a:t>
            </a:r>
            <a:r>
              <a:rPr lang="en" dirty="0"/>
              <a:t>eference </a:t>
            </a:r>
            <a:endParaRPr dirty="0"/>
          </a:p>
        </p:txBody>
      </p:sp>
      <p:sp>
        <p:nvSpPr>
          <p:cNvPr id="154" name="Google Shape;154;p29"/>
          <p:cNvSpPr txBox="1">
            <a:spLocks noGrp="1"/>
          </p:cNvSpPr>
          <p:nvPr>
            <p:ph type="body" idx="1"/>
          </p:nvPr>
        </p:nvSpPr>
        <p:spPr>
          <a:prstGeom prst="rect">
            <a:avLst/>
          </a:prstGeom>
        </p:spPr>
        <p:txBody>
          <a:bodyPr spcFirstLastPara="1" wrap="square" lIns="91425" tIns="91425" rIns="91425" bIns="91425" anchor="t" anchorCtr="0">
            <a:noAutofit/>
          </a:bodyPr>
          <a:lstStyle/>
          <a:p>
            <a:pPr marL="114300" indent="-457200">
              <a:lnSpc>
                <a:spcPct val="200000"/>
              </a:lnSpc>
              <a:buNone/>
            </a:pPr>
            <a:r>
              <a:rPr lang="en-US" dirty="0" err="1">
                <a:latin typeface="Times New Roman" pitchFamily="18" charset="0"/>
                <a:cs typeface="Times New Roman" pitchFamily="18" charset="0"/>
              </a:rPr>
              <a:t>Scheeren</a:t>
            </a:r>
            <a:r>
              <a:rPr lang="en-US" dirty="0">
                <a:latin typeface="Times New Roman" pitchFamily="18" charset="0"/>
                <a:cs typeface="Times New Roman" pitchFamily="18" charset="0"/>
              </a:rPr>
              <a:t>, T. W. L., </a:t>
            </a:r>
            <a:r>
              <a:rPr lang="en-US" dirty="0" err="1">
                <a:latin typeface="Times New Roman" pitchFamily="18" charset="0"/>
                <a:cs typeface="Times New Roman" pitchFamily="18" charset="0"/>
              </a:rPr>
              <a:t>Belda</a:t>
            </a:r>
            <a:r>
              <a:rPr lang="en-US" dirty="0">
                <a:latin typeface="Times New Roman" pitchFamily="18" charset="0"/>
                <a:cs typeface="Times New Roman" pitchFamily="18" charset="0"/>
              </a:rPr>
              <a:t>, F. J., &amp; </a:t>
            </a:r>
            <a:r>
              <a:rPr lang="en-US" dirty="0" err="1">
                <a:latin typeface="Times New Roman" pitchFamily="18" charset="0"/>
                <a:cs typeface="Times New Roman" pitchFamily="18" charset="0"/>
              </a:rPr>
              <a:t>Perel</a:t>
            </a:r>
            <a:r>
              <a:rPr lang="en-US" dirty="0">
                <a:latin typeface="Times New Roman" pitchFamily="18" charset="0"/>
                <a:cs typeface="Times New Roman" pitchFamily="18" charset="0"/>
              </a:rPr>
              <a:t>, A. (2018). The oxygen reserve index (ORI): a new tool to monitor oxygen therapy. </a:t>
            </a:r>
            <a:r>
              <a:rPr lang="en-US" i="1" dirty="0">
                <a:latin typeface="Times New Roman" pitchFamily="18" charset="0"/>
                <a:cs typeface="Times New Roman" pitchFamily="18" charset="0"/>
              </a:rPr>
              <a:t>Journal of clinical monitoring and computing</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32</a:t>
            </a:r>
            <a:r>
              <a:rPr lang="en-US" dirty="0">
                <a:latin typeface="Times New Roman" pitchFamily="18" charset="0"/>
                <a:cs typeface="Times New Roman" pitchFamily="18" charset="0"/>
              </a:rPr>
              <a:t>(3), 379-389</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830</TotalTime>
  <Words>343</Words>
  <Application>Microsoft Office PowerPoint</Application>
  <PresentationFormat>On-screen Show (16:9)</PresentationFormat>
  <Paragraphs>45</Paragraphs>
  <Slides>7</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Times New Roman</vt:lpstr>
      <vt:lpstr>Wingdings</vt:lpstr>
      <vt:lpstr>Simple Light</vt:lpstr>
      <vt:lpstr>OXGYEN ADMINISTRATION</vt:lpstr>
      <vt:lpstr>The best device for oxygen administration</vt:lpstr>
      <vt:lpstr>Indication for oxygen administration</vt:lpstr>
      <vt:lpstr>Contraindication of oxygen administration</vt:lpstr>
      <vt:lpstr>Side effects of oxygen administration</vt:lpstr>
      <vt:lpstr>Advantages and disadvantages of oxygen adm. </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LATIN AMERICAN POLITICAL DEVELOPMENT</dc:title>
  <dc:creator>Lenovo</dc:creator>
  <cp:lastModifiedBy>hp</cp:lastModifiedBy>
  <cp:revision>7</cp:revision>
  <dcterms:modified xsi:type="dcterms:W3CDTF">2020-06-23T00:25:26Z</dcterms:modified>
</cp:coreProperties>
</file>